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11"/>
  </p:notesMasterIdLst>
  <p:sldIdLst>
    <p:sldId id="256" r:id="rId2"/>
    <p:sldId id="257" r:id="rId3"/>
    <p:sldId id="260" r:id="rId4"/>
    <p:sldId id="267" r:id="rId5"/>
    <p:sldId id="261" r:id="rId6"/>
    <p:sldId id="272" r:id="rId7"/>
    <p:sldId id="499" r:id="rId8"/>
    <p:sldId id="262" r:id="rId9"/>
    <p:sldId id="5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F75"/>
    <a:srgbClr val="BCBCBC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698" autoAdjust="0"/>
    <p:restoredTop sz="91003" autoAdjust="0"/>
  </p:normalViewPr>
  <p:slideViewPr>
    <p:cSldViewPr snapToGrid="0">
      <p:cViewPr varScale="1">
        <p:scale>
          <a:sx n="66" d="100"/>
          <a:sy n="66" d="100"/>
        </p:scale>
        <p:origin x="208" y="1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6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9384D-5658-4DBF-B95A-C190640414B9}" type="datetimeFigureOut">
              <a:rPr lang="en-US" smtClean="0"/>
              <a:t>4/12/18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05822-0A88-4D27-9EA6-F053463D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3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08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13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4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5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11820525" cy="5095875"/>
          </a:xfrm>
        </p:spPr>
        <p:txBody>
          <a:bodyPr/>
          <a:lstStyle>
            <a:lvl1pPr>
              <a:buClr>
                <a:srgbClr val="C00000"/>
              </a:buClr>
              <a:defRPr/>
            </a:lvl1pPr>
            <a:lvl2pPr marL="384048" indent="-18288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566928" indent="-182880"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/>
            </a:lvl3pPr>
            <a:lvl4pPr marL="74980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4pPr>
            <a:lvl5pPr marL="93268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67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1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8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21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11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8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349" y="153537"/>
            <a:ext cx="11896725" cy="808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349" y="1160833"/>
            <a:ext cx="11896725" cy="47082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33349" y="1061570"/>
            <a:ext cx="118967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21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94478"/>
            <a:ext cx="10058400" cy="1481244"/>
          </a:xfrm>
        </p:spPr>
        <p:txBody>
          <a:bodyPr lIns="91440" tIns="0" bIns="0">
            <a:normAutofit/>
          </a:bodyPr>
          <a:lstStyle/>
          <a:p>
            <a:pPr algn="r"/>
            <a:r>
              <a:rPr lang="en-US" sz="4800" b="1" dirty="0"/>
              <a:t>Big Data Technology</a:t>
            </a:r>
            <a:endParaRPr lang="en-US" sz="4800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97280" y="3614065"/>
            <a:ext cx="10058400" cy="335792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/>
              <a:t>Paul Rad, Ph.D.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54083" y="4106206"/>
            <a:ext cx="10058400" cy="952737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Associate Professor</a:t>
            </a:r>
          </a:p>
          <a:p>
            <a:pPr algn="r"/>
            <a:r>
              <a:rPr lang="en-US" sz="1800" dirty="0"/>
              <a:t>Information Systems and Cyber Security, College of Business School </a:t>
            </a:r>
          </a:p>
          <a:p>
            <a:pPr algn="r"/>
            <a:r>
              <a:rPr lang="en-US" sz="1800" dirty="0"/>
              <a:t>Electrical and Computer Engineering, College of Engineering 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66749" y="294478"/>
            <a:ext cx="11525251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569551" y="5291239"/>
            <a:ext cx="86224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669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Logistics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Summary and Review Previous Sections 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Working with TensorFlow on Cloud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Sample Programs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34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important steps </a:t>
            </a:r>
          </a:p>
        </p:txBody>
      </p:sp>
      <p:sp>
        <p:nvSpPr>
          <p:cNvPr id="4" name="Rectangle 3"/>
          <p:cNvSpPr/>
          <p:nvPr/>
        </p:nvSpPr>
        <p:spPr>
          <a:xfrm>
            <a:off x="4069080" y="1904456"/>
            <a:ext cx="3714750" cy="168021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69080" y="2008624"/>
            <a:ext cx="3714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graph:</a:t>
            </a:r>
          </a:p>
          <a:p>
            <a:r>
              <a:rPr lang="en-US" dirty="0"/>
              <a:t>      Declare Variables</a:t>
            </a:r>
          </a:p>
          <a:p>
            <a:r>
              <a:rPr lang="en-US" dirty="0"/>
              <a:t>      Build Models </a:t>
            </a:r>
          </a:p>
          <a:p>
            <a:r>
              <a:rPr lang="en-US" dirty="0"/>
              <a:t>      Create nodes for visualizing with </a:t>
            </a:r>
          </a:p>
          <a:p>
            <a:r>
              <a:rPr lang="en-US" dirty="0"/>
              <a:t>      </a:t>
            </a:r>
            <a:r>
              <a:rPr lang="en-US" dirty="0" err="1"/>
              <a:t>TensorBoard</a:t>
            </a:r>
            <a:r>
              <a:rPr lang="en-US" dirty="0"/>
              <a:t> </a:t>
            </a:r>
          </a:p>
          <a:p>
            <a:r>
              <a:rPr lang="en-US" dirty="0"/>
              <a:t>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4069080" y="4367290"/>
            <a:ext cx="3714750" cy="172212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69080" y="4628185"/>
            <a:ext cx="3714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Session:</a:t>
            </a:r>
          </a:p>
          <a:p>
            <a:r>
              <a:rPr lang="en-US" dirty="0"/>
              <a:t>      Execute the graph declared above</a:t>
            </a:r>
          </a:p>
          <a:p>
            <a:r>
              <a:rPr lang="en-US" dirty="0"/>
              <a:t>      Collect results and  </a:t>
            </a:r>
          </a:p>
          <a:p>
            <a:r>
              <a:rPr lang="en-US" dirty="0"/>
              <a:t>      Visualize results on </a:t>
            </a:r>
            <a:r>
              <a:rPr lang="en-US" dirty="0" err="1"/>
              <a:t>Tensorboard</a:t>
            </a:r>
            <a:r>
              <a:rPr lang="en-US" dirty="0"/>
              <a:t>   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34540" y="1329146"/>
            <a:ext cx="4975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1 : Build a computation graph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34540" y="3713600"/>
            <a:ext cx="3829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2 : Run the graph</a:t>
            </a:r>
          </a:p>
        </p:txBody>
      </p:sp>
    </p:spTree>
    <p:extLst>
      <p:ext uri="{BB962C8B-B14F-4D97-AF65-F5344CB8AC3E}">
        <p14:creationId xmlns:p14="http://schemas.microsoft.com/office/powerpoint/2010/main" val="1767809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3" y="2032111"/>
            <a:ext cx="4825006" cy="41247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72529" y="5981189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Hypothesis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18522" y="1040265"/>
            <a:ext cx="2008533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Unknown Target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f: X </a:t>
            </a:r>
            <a:r>
              <a:rPr lang="en-US" dirty="0">
                <a:solidFill>
                  <a:schemeClr val="tx1"/>
                </a:solidFill>
                <a:sym typeface="Wingdings"/>
              </a:rPr>
              <a:t> 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27456" y="4038208"/>
            <a:ext cx="1562530" cy="887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Regression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Model </a:t>
            </a:r>
          </a:p>
        </p:txBody>
      </p:sp>
      <p:sp>
        <p:nvSpPr>
          <p:cNvPr id="12" name="Oval 11"/>
          <p:cNvSpPr/>
          <p:nvPr/>
        </p:nvSpPr>
        <p:spPr>
          <a:xfrm>
            <a:off x="1673922" y="2075548"/>
            <a:ext cx="1501995" cy="4594179"/>
          </a:xfrm>
          <a:prstGeom prst="ellipse">
            <a:avLst/>
          </a:prstGeom>
          <a:solidFill>
            <a:srgbClr val="FFC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49689" y="5209218"/>
            <a:ext cx="4497487" cy="1139723"/>
          </a:xfrm>
          <a:prstGeom prst="ellipse">
            <a:avLst/>
          </a:prstGeom>
          <a:solidFill>
            <a:srgbClr val="00B05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5E646F-CEA0-AC4C-9C2A-01BAAD49F3F6}"/>
              </a:ext>
            </a:extLst>
          </p:cNvPr>
          <p:cNvSpPr/>
          <p:nvPr/>
        </p:nvSpPr>
        <p:spPr>
          <a:xfrm>
            <a:off x="5838657" y="1574911"/>
            <a:ext cx="3713871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Data 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21198D-CD85-E445-BE3B-3254BDAEF14F}"/>
              </a:ext>
            </a:extLst>
          </p:cNvPr>
          <p:cNvSpPr/>
          <p:nvPr/>
        </p:nvSpPr>
        <p:spPr>
          <a:xfrm>
            <a:off x="9693132" y="1574911"/>
            <a:ext cx="118038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Test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Data Set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F4CBCD-9233-AE47-AADA-8614D998D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730" y="3011581"/>
            <a:ext cx="6170719" cy="3145269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BD6195-9A9D-D640-9C8D-DE2F692B1A10}"/>
              </a:ext>
            </a:extLst>
          </p:cNvPr>
          <p:cNvSpPr/>
          <p:nvPr/>
        </p:nvSpPr>
        <p:spPr>
          <a:xfrm>
            <a:off x="8504790" y="4484864"/>
            <a:ext cx="775650" cy="725886"/>
          </a:xfrm>
          <a:prstGeom prst="roundRect">
            <a:avLst/>
          </a:prstGeom>
          <a:solidFill>
            <a:srgbClr val="FFC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98AF2FC-B9A1-3148-BA22-56E7D4686830}"/>
                  </a:ext>
                </a:extLst>
              </p:cNvPr>
              <p:cNvSpPr/>
              <p:nvPr/>
            </p:nvSpPr>
            <p:spPr>
              <a:xfrm>
                <a:off x="9496823" y="5395547"/>
                <a:ext cx="689612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Apple Chancery" charset="0"/>
                        <a:cs typeface="Apple Chancery" charset="0"/>
                      </a:rPr>
                      <m:t>𝑥</m:t>
                    </m:r>
                    <m:r>
                      <a:rPr lang="en-US" sz="2800" i="1" baseline="-25000">
                        <a:latin typeface="Cambria Math" charset="0"/>
                        <a:ea typeface="Apple Chancery" charset="0"/>
                        <a:cs typeface="Apple Chancery" charset="0"/>
                      </a:rPr>
                      <m:t>𝑗</m:t>
                    </m:r>
                  </m:oMath>
                </a14:m>
                <a:r>
                  <a:rPr lang="en-US" sz="2800" baseline="30000" dirty="0">
                    <a:latin typeface="Apple Chancery" charset="0"/>
                    <a:ea typeface="Apple Chancery" charset="0"/>
                    <a:cs typeface="Apple Chancery" charset="0"/>
                  </a:rPr>
                  <a:t>(l)</a:t>
                </a: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98AF2FC-B9A1-3148-BA22-56E7D46868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6823" y="5395547"/>
                <a:ext cx="689612" cy="513282"/>
              </a:xfrm>
              <a:prstGeom prst="rect">
                <a:avLst/>
              </a:prstGeom>
              <a:blipFill>
                <a:blip r:embed="rId4"/>
                <a:stretch>
                  <a:fillRect r="-5455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418B79B-5347-D442-ADB4-A06FF820D24C}"/>
                  </a:ext>
                </a:extLst>
              </p:cNvPr>
              <p:cNvSpPr/>
              <p:nvPr/>
            </p:nvSpPr>
            <p:spPr>
              <a:xfrm>
                <a:off x="7820429" y="5381694"/>
                <a:ext cx="742704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Apple Chancery" charset="0"/>
                        <a:cs typeface="Apple Chancery" charset="0"/>
                      </a:rPr>
                      <m:t>𝑥</m:t>
                    </m:r>
                    <m:r>
                      <a:rPr lang="en-US" sz="2800" b="0" i="1" baseline="-25000" smtClean="0">
                        <a:latin typeface="Cambria Math" charset="0"/>
                        <a:ea typeface="Apple Chancery" charset="0"/>
                        <a:cs typeface="Apple Chancery" charset="0"/>
                      </a:rPr>
                      <m:t>𝑖</m:t>
                    </m:r>
                    <m:r>
                      <a:rPr lang="en-US" sz="2800" i="1" baseline="-25000" smtClean="0">
                        <a:latin typeface="Cambria Math" charset="0"/>
                        <a:ea typeface="Apple Chancery" charset="0"/>
                        <a:cs typeface="Apple Chancery" charset="0"/>
                      </a:rPr>
                      <m:t> </m:t>
                    </m:r>
                  </m:oMath>
                </a14:m>
                <a:r>
                  <a:rPr lang="en-US" sz="2800" baseline="30000" dirty="0">
                    <a:latin typeface="Apple Chancery" charset="0"/>
                    <a:ea typeface="Apple Chancery" charset="0"/>
                    <a:cs typeface="Apple Chancery" charset="0"/>
                  </a:rPr>
                  <a:t>(l)</a:t>
                </a: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418B79B-5347-D442-ADB4-A06FF820D2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429" y="5381694"/>
                <a:ext cx="742704" cy="513282"/>
              </a:xfrm>
              <a:prstGeom prst="rect">
                <a:avLst/>
              </a:prstGeom>
              <a:blipFill>
                <a:blip r:embed="rId5"/>
                <a:stretch>
                  <a:fillRect r="-5085" b="-3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4F4036-B53F-B840-B855-78DE4DDF1D43}"/>
              </a:ext>
            </a:extLst>
          </p:cNvPr>
          <p:cNvCxnSpPr/>
          <p:nvPr/>
        </p:nvCxnSpPr>
        <p:spPr>
          <a:xfrm flipH="1" flipV="1">
            <a:off x="9050489" y="4960095"/>
            <a:ext cx="527608" cy="5504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A15DDF-EB5B-394F-80B6-880E335A0D13}"/>
              </a:ext>
            </a:extLst>
          </p:cNvPr>
          <p:cNvCxnSpPr/>
          <p:nvPr/>
        </p:nvCxnSpPr>
        <p:spPr>
          <a:xfrm flipH="1" flipV="1">
            <a:off x="7571100" y="4312969"/>
            <a:ext cx="476025" cy="11731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368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252816" y="2792238"/>
                <a:ext cx="937260" cy="10744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816" y="2792238"/>
                <a:ext cx="937260" cy="10744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48216" y="2792238"/>
                <a:ext cx="384810" cy="10744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216" y="2792238"/>
                <a:ext cx="384810" cy="1074420"/>
              </a:xfrm>
              <a:prstGeom prst="rect">
                <a:avLst/>
              </a:prstGeom>
              <a:blipFill>
                <a:blip r:embed="rId3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ross 10"/>
          <p:cNvSpPr/>
          <p:nvPr/>
        </p:nvSpPr>
        <p:spPr>
          <a:xfrm>
            <a:off x="3299926" y="3224944"/>
            <a:ext cx="168630" cy="168630"/>
          </a:xfrm>
          <a:prstGeom prst="plus">
            <a:avLst>
              <a:gd name="adj" fmla="val 405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91166" y="2792238"/>
            <a:ext cx="626176" cy="1074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4608254" y="3135063"/>
            <a:ext cx="0" cy="51702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4608253" y="3135063"/>
            <a:ext cx="0" cy="51702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325992" y="3393573"/>
            <a:ext cx="258510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632002" y="3249090"/>
            <a:ext cx="258510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588696" y="3249090"/>
            <a:ext cx="43306" cy="144483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5214872" y="2792238"/>
                <a:ext cx="937260" cy="10744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872" y="2792238"/>
                <a:ext cx="937260" cy="10744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510272" y="2792238"/>
                <a:ext cx="384810" cy="10744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272" y="2792238"/>
                <a:ext cx="384810" cy="1074420"/>
              </a:xfrm>
              <a:prstGeom prst="rect">
                <a:avLst/>
              </a:prstGeom>
              <a:blipFill>
                <a:blip r:embed="rId5"/>
                <a:stretch>
                  <a:fillRect l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ross 32"/>
          <p:cNvSpPr/>
          <p:nvPr/>
        </p:nvSpPr>
        <p:spPr>
          <a:xfrm>
            <a:off x="6261982" y="3224944"/>
            <a:ext cx="168630" cy="168630"/>
          </a:xfrm>
          <a:prstGeom prst="plus">
            <a:avLst>
              <a:gd name="adj" fmla="val 405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249318" y="2792238"/>
            <a:ext cx="626176" cy="10744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7566406" y="3135063"/>
            <a:ext cx="0" cy="51702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7566405" y="3135063"/>
            <a:ext cx="0" cy="51702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7284144" y="3393573"/>
            <a:ext cx="258510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7590154" y="3249090"/>
            <a:ext cx="258510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546848" y="3249090"/>
            <a:ext cx="43306" cy="144483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8229730" y="2792238"/>
                <a:ext cx="937260" cy="10744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730" y="2792238"/>
                <a:ext cx="937260" cy="10744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9525130" y="2792238"/>
                <a:ext cx="384810" cy="10744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130" y="2792238"/>
                <a:ext cx="384810" cy="1074420"/>
              </a:xfrm>
              <a:prstGeom prst="rect">
                <a:avLst/>
              </a:prstGeom>
              <a:blipFill>
                <a:blip r:embed="rId7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ross 41"/>
          <p:cNvSpPr/>
          <p:nvPr/>
        </p:nvSpPr>
        <p:spPr>
          <a:xfrm>
            <a:off x="9276840" y="3224944"/>
            <a:ext cx="168630" cy="168630"/>
          </a:xfrm>
          <a:prstGeom prst="plus">
            <a:avLst>
              <a:gd name="adj" fmla="val 405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2460000">
            <a:off x="4956683" y="3237016"/>
            <a:ext cx="168630" cy="168630"/>
          </a:xfrm>
          <a:prstGeom prst="plus">
            <a:avLst>
              <a:gd name="adj" fmla="val 405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/>
          <p:cNvSpPr/>
          <p:nvPr/>
        </p:nvSpPr>
        <p:spPr>
          <a:xfrm rot="2460000">
            <a:off x="7957185" y="3283723"/>
            <a:ext cx="168630" cy="168630"/>
          </a:xfrm>
          <a:prstGeom prst="plus">
            <a:avLst>
              <a:gd name="adj" fmla="val 405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252816" y="4409768"/>
            <a:ext cx="7657124" cy="383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Stochastic </a:t>
            </a:r>
            <a:r>
              <a:rPr lang="en-US">
                <a:solidFill>
                  <a:schemeClr val="tx1"/>
                </a:solidFill>
              </a:rPr>
              <a:t>Gradient Descent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2721446" y="3896154"/>
            <a:ext cx="0" cy="4568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738532" y="3881353"/>
            <a:ext cx="0" cy="4568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5683502" y="3881353"/>
            <a:ext cx="0" cy="4568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6683469" y="3896101"/>
            <a:ext cx="0" cy="4568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698360" y="3896154"/>
            <a:ext cx="0" cy="4568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9719263" y="3866552"/>
            <a:ext cx="0" cy="4568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89357" y="3135063"/>
            <a:ext cx="1415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Training data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268080" y="3135063"/>
            <a:ext cx="157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Predicted data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0268080" y="4397198"/>
            <a:ext cx="157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data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0409816" y="3812803"/>
            <a:ext cx="1150374" cy="257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Loss</a:t>
            </a:r>
          </a:p>
        </p:txBody>
      </p:sp>
      <p:sp>
        <p:nvSpPr>
          <p:cNvPr id="60" name="Right Arrow 59"/>
          <p:cNvSpPr/>
          <p:nvPr/>
        </p:nvSpPr>
        <p:spPr>
          <a:xfrm>
            <a:off x="1805203" y="3279763"/>
            <a:ext cx="333313" cy="131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/>
          <p:cNvSpPr/>
          <p:nvPr/>
        </p:nvSpPr>
        <p:spPr>
          <a:xfrm>
            <a:off x="9973375" y="3254218"/>
            <a:ext cx="333313" cy="131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 rot="5400000">
            <a:off x="10792053" y="3521063"/>
            <a:ext cx="333313" cy="131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/>
          <p:cNvSpPr/>
          <p:nvPr/>
        </p:nvSpPr>
        <p:spPr>
          <a:xfrm rot="16200000">
            <a:off x="10792052" y="4220441"/>
            <a:ext cx="333313" cy="131021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stCxn id="59" idx="1"/>
            <a:endCxn id="45" idx="3"/>
          </p:cNvCxnSpPr>
          <p:nvPr/>
        </p:nvCxnSpPr>
        <p:spPr>
          <a:xfrm flipH="1">
            <a:off x="9909940" y="3941791"/>
            <a:ext cx="499876" cy="659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932999" y="5624754"/>
            <a:ext cx="238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Layer </a:t>
            </a:r>
            <a:r>
              <a:rPr lang="en-US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398165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Assessing Performance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395" y="1289663"/>
            <a:ext cx="6911056" cy="481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13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3249636" y="1477108"/>
            <a:ext cx="3713871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Data Set</a:t>
            </a:r>
          </a:p>
        </p:txBody>
      </p:sp>
      <p:sp>
        <p:nvSpPr>
          <p:cNvPr id="8" name="Rectangle 7"/>
          <p:cNvSpPr/>
          <p:nvPr/>
        </p:nvSpPr>
        <p:spPr>
          <a:xfrm>
            <a:off x="7104111" y="1477108"/>
            <a:ext cx="118038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Test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Data Set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3046" y="3488788"/>
            <a:ext cx="2483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 Level Error  = 5%</a:t>
            </a:r>
          </a:p>
          <a:p>
            <a:r>
              <a:rPr lang="en-US" dirty="0"/>
              <a:t>Training Error  = 30%</a:t>
            </a:r>
          </a:p>
          <a:p>
            <a:r>
              <a:rPr lang="en-US" dirty="0"/>
              <a:t>Test Error = 33%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16162" y="3950453"/>
            <a:ext cx="222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to do next ????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59638" y="3486440"/>
            <a:ext cx="2483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 Level Error  = 5%</a:t>
            </a:r>
          </a:p>
          <a:p>
            <a:r>
              <a:rPr lang="en-US" dirty="0"/>
              <a:t>Training Error  = 7%</a:t>
            </a:r>
          </a:p>
          <a:p>
            <a:r>
              <a:rPr lang="en-US" dirty="0"/>
              <a:t>Test Error = 30%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80571" y="4021454"/>
            <a:ext cx="2333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to do next ????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/>
              <a:t>“Over fitting problem”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0237" y="4955400"/>
            <a:ext cx="44063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Bigger Model</a:t>
            </a:r>
          </a:p>
          <a:p>
            <a:r>
              <a:rPr lang="en-US" b="1" dirty="0">
                <a:solidFill>
                  <a:srgbClr val="C00000"/>
                </a:solidFill>
              </a:rPr>
              <a:t>Training Longer or Use GPU (Faster Systems) </a:t>
            </a:r>
          </a:p>
          <a:p>
            <a:r>
              <a:rPr lang="en-US" b="1" dirty="0">
                <a:solidFill>
                  <a:srgbClr val="C00000"/>
                </a:solidFill>
              </a:rPr>
              <a:t>New Model architecture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04111" y="4927934"/>
            <a:ext cx="2504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More Data</a:t>
            </a:r>
          </a:p>
          <a:p>
            <a:r>
              <a:rPr lang="en-US" b="1" dirty="0">
                <a:solidFill>
                  <a:srgbClr val="C00000"/>
                </a:solidFill>
              </a:rPr>
              <a:t>Regularization</a:t>
            </a:r>
          </a:p>
          <a:p>
            <a:r>
              <a:rPr lang="en-US" b="1" dirty="0">
                <a:solidFill>
                  <a:srgbClr val="C00000"/>
                </a:solidFill>
              </a:rPr>
              <a:t>New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1640810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252816" y="2792238"/>
                <a:ext cx="937260" cy="10744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816" y="2792238"/>
                <a:ext cx="937260" cy="10744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48216" y="2792238"/>
                <a:ext cx="384810" cy="10744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216" y="2792238"/>
                <a:ext cx="384810" cy="1074420"/>
              </a:xfrm>
              <a:prstGeom prst="rect">
                <a:avLst/>
              </a:prstGeom>
              <a:blipFill>
                <a:blip r:embed="rId3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ross 10"/>
          <p:cNvSpPr/>
          <p:nvPr/>
        </p:nvSpPr>
        <p:spPr>
          <a:xfrm>
            <a:off x="3299926" y="3224944"/>
            <a:ext cx="168630" cy="168630"/>
          </a:xfrm>
          <a:prstGeom prst="plus">
            <a:avLst>
              <a:gd name="adj" fmla="val 405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91166" y="2792238"/>
            <a:ext cx="626176" cy="1074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4608254" y="3135063"/>
            <a:ext cx="0" cy="51702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4608253" y="3135063"/>
            <a:ext cx="0" cy="51702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325992" y="3393573"/>
            <a:ext cx="258510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632002" y="3249090"/>
            <a:ext cx="258510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588696" y="3249090"/>
            <a:ext cx="43306" cy="144483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252816" y="4409768"/>
            <a:ext cx="3253039" cy="356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Gradient Descent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2721446" y="3896154"/>
            <a:ext cx="0" cy="4568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738532" y="3881353"/>
            <a:ext cx="0" cy="4568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89357" y="3135063"/>
            <a:ext cx="1415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Training data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161611" y="2765731"/>
            <a:ext cx="157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data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333298" y="4631680"/>
            <a:ext cx="157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data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333298" y="3856158"/>
            <a:ext cx="1150374" cy="257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Loss</a:t>
            </a:r>
          </a:p>
        </p:txBody>
      </p:sp>
      <p:sp>
        <p:nvSpPr>
          <p:cNvPr id="60" name="Right Arrow 59"/>
          <p:cNvSpPr/>
          <p:nvPr/>
        </p:nvSpPr>
        <p:spPr>
          <a:xfrm>
            <a:off x="1805203" y="3279763"/>
            <a:ext cx="333313" cy="131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/>
          <p:cNvSpPr/>
          <p:nvPr/>
        </p:nvSpPr>
        <p:spPr>
          <a:xfrm>
            <a:off x="5505855" y="3306572"/>
            <a:ext cx="333313" cy="131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 rot="5400000">
            <a:off x="6715535" y="3564418"/>
            <a:ext cx="333313" cy="131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/>
          <p:cNvSpPr/>
          <p:nvPr/>
        </p:nvSpPr>
        <p:spPr>
          <a:xfrm rot="16200000">
            <a:off x="6715534" y="4263796"/>
            <a:ext cx="333313" cy="131021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cxnSpLocks/>
            <a:stCxn id="59" idx="1"/>
            <a:endCxn id="45" idx="3"/>
          </p:cNvCxnSpPr>
          <p:nvPr/>
        </p:nvCxnSpPr>
        <p:spPr>
          <a:xfrm flipH="1">
            <a:off x="5505855" y="3985146"/>
            <a:ext cx="827443" cy="6030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932999" y="5624754"/>
            <a:ext cx="238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Layer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778417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Number Detection Problem</a:t>
            </a:r>
          </a:p>
        </p:txBody>
      </p:sp>
      <p:sp>
        <p:nvSpPr>
          <p:cNvPr id="7" name="Oval 6"/>
          <p:cNvSpPr/>
          <p:nvPr/>
        </p:nvSpPr>
        <p:spPr>
          <a:xfrm>
            <a:off x="6849680" y="1396536"/>
            <a:ext cx="581890" cy="5652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6849686" y="3064846"/>
            <a:ext cx="581890" cy="5652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x1</a:t>
            </a:r>
          </a:p>
        </p:txBody>
      </p:sp>
      <p:sp>
        <p:nvSpPr>
          <p:cNvPr id="9" name="Oval 8"/>
          <p:cNvSpPr/>
          <p:nvPr/>
        </p:nvSpPr>
        <p:spPr>
          <a:xfrm>
            <a:off x="6849686" y="3868635"/>
            <a:ext cx="581890" cy="5652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x2</a:t>
            </a:r>
          </a:p>
        </p:txBody>
      </p:sp>
      <p:sp>
        <p:nvSpPr>
          <p:cNvPr id="10" name="Oval 9"/>
          <p:cNvSpPr/>
          <p:nvPr/>
        </p:nvSpPr>
        <p:spPr>
          <a:xfrm>
            <a:off x="8631376" y="2263831"/>
            <a:ext cx="581890" cy="5652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31376" y="3067620"/>
            <a:ext cx="581890" cy="5652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631376" y="3871409"/>
            <a:ext cx="581890" cy="5652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22" idx="6"/>
          </p:cNvCxnSpPr>
          <p:nvPr/>
        </p:nvCxnSpPr>
        <p:spPr>
          <a:xfrm>
            <a:off x="7431570" y="1579419"/>
            <a:ext cx="1199806" cy="96704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2" idx="6"/>
            <a:endCxn id="26" idx="2"/>
          </p:cNvCxnSpPr>
          <p:nvPr/>
        </p:nvCxnSpPr>
        <p:spPr>
          <a:xfrm>
            <a:off x="7431570" y="1579419"/>
            <a:ext cx="1199806" cy="17708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2" idx="6"/>
            <a:endCxn id="27" idx="2"/>
          </p:cNvCxnSpPr>
          <p:nvPr/>
        </p:nvCxnSpPr>
        <p:spPr>
          <a:xfrm>
            <a:off x="7431570" y="1579419"/>
            <a:ext cx="1199806" cy="257462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7431576" y="2546464"/>
            <a:ext cx="1199800" cy="80101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431576" y="2546464"/>
            <a:ext cx="1199800" cy="160480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26" idx="2"/>
          </p:cNvCxnSpPr>
          <p:nvPr/>
        </p:nvCxnSpPr>
        <p:spPr>
          <a:xfrm>
            <a:off x="7431576" y="3347479"/>
            <a:ext cx="1199800" cy="2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27" idx="2"/>
          </p:cNvCxnSpPr>
          <p:nvPr/>
        </p:nvCxnSpPr>
        <p:spPr>
          <a:xfrm>
            <a:off x="7431576" y="3347479"/>
            <a:ext cx="1199800" cy="80656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26" idx="2"/>
          </p:cNvCxnSpPr>
          <p:nvPr/>
        </p:nvCxnSpPr>
        <p:spPr>
          <a:xfrm flipV="1">
            <a:off x="7431576" y="3350253"/>
            <a:ext cx="1199800" cy="8010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7" idx="2"/>
          </p:cNvCxnSpPr>
          <p:nvPr/>
        </p:nvCxnSpPr>
        <p:spPr>
          <a:xfrm>
            <a:off x="7431576" y="4151268"/>
            <a:ext cx="1199800" cy="277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8634149" y="4888327"/>
            <a:ext cx="581890" cy="5652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431576" y="4151268"/>
            <a:ext cx="1202573" cy="101969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431576" y="3347479"/>
            <a:ext cx="1202573" cy="182348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6"/>
          </p:cNvCxnSpPr>
          <p:nvPr/>
        </p:nvCxnSpPr>
        <p:spPr>
          <a:xfrm>
            <a:off x="7431570" y="1679169"/>
            <a:ext cx="1202579" cy="349179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751604" y="2308937"/>
            <a:ext cx="3802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800" b="1">
                <a:latin typeface="Apple Chancery" charset="0"/>
                <a:ea typeface="Apple Chancery" charset="0"/>
                <a:cs typeface="Apple Chancery" charset="0"/>
              </a:rPr>
              <a:t>θ</a:t>
            </a:r>
            <a:endParaRPr lang="en-US" sz="2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754377" y="3109728"/>
            <a:ext cx="3802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800" b="1">
                <a:latin typeface="Apple Chancery" charset="0"/>
                <a:ea typeface="Apple Chancery" charset="0"/>
                <a:cs typeface="Apple Chancery" charset="0"/>
              </a:rPr>
              <a:t>θ</a:t>
            </a:r>
            <a:endParaRPr lang="en-US" sz="2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757150" y="3910517"/>
            <a:ext cx="3802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800" b="1">
                <a:latin typeface="Apple Chancery" charset="0"/>
                <a:ea typeface="Apple Chancery" charset="0"/>
                <a:cs typeface="Apple Chancery" charset="0"/>
              </a:rPr>
              <a:t>θ</a:t>
            </a:r>
            <a:endParaRPr lang="en-US" sz="2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759923" y="4927438"/>
            <a:ext cx="3802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800" b="1">
                <a:latin typeface="Apple Chancery" charset="0"/>
                <a:ea typeface="Apple Chancery" charset="0"/>
                <a:cs typeface="Apple Chancery" charset="0"/>
              </a:rPr>
              <a:t>θ</a:t>
            </a:r>
            <a:endParaRPr lang="en-US" sz="2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308550" y="1179309"/>
            <a:ext cx="6014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h(x)</a:t>
            </a:r>
            <a:endParaRPr lang="en-US" sz="2000" dirty="0"/>
          </a:p>
        </p:txBody>
      </p:sp>
      <p:sp>
        <p:nvSpPr>
          <p:cNvPr id="38" name="Rectangle 37"/>
          <p:cNvSpPr/>
          <p:nvPr/>
        </p:nvSpPr>
        <p:spPr>
          <a:xfrm>
            <a:off x="9460140" y="170267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e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8629990" y="1402079"/>
            <a:ext cx="581890" cy="5652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9" idx="6"/>
          </p:cNvCxnSpPr>
          <p:nvPr/>
        </p:nvCxnSpPr>
        <p:spPr>
          <a:xfrm flipV="1">
            <a:off x="9211880" y="1679168"/>
            <a:ext cx="616530" cy="55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730819" y="1446593"/>
            <a:ext cx="3802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800" b="1">
                <a:latin typeface="Apple Chancery" charset="0"/>
                <a:ea typeface="Apple Chancery" charset="0"/>
                <a:cs typeface="Apple Chancery" charset="0"/>
              </a:rPr>
              <a:t>θ</a:t>
            </a:r>
            <a:endParaRPr lang="en-US" sz="2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cxnSp>
        <p:nvCxnSpPr>
          <p:cNvPr id="44" name="Straight Arrow Connector 43"/>
          <p:cNvCxnSpPr>
            <a:stCxn id="7" idx="6"/>
            <a:endCxn id="39" idx="2"/>
          </p:cNvCxnSpPr>
          <p:nvPr/>
        </p:nvCxnSpPr>
        <p:spPr>
          <a:xfrm>
            <a:off x="7431570" y="1679169"/>
            <a:ext cx="1198420" cy="554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6902336" y="4902181"/>
            <a:ext cx="581890" cy="5652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202" name="Straight Arrow Connector 201"/>
          <p:cNvCxnSpPr/>
          <p:nvPr/>
        </p:nvCxnSpPr>
        <p:spPr>
          <a:xfrm flipV="1">
            <a:off x="9196335" y="2546463"/>
            <a:ext cx="616530" cy="55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9211880" y="3365794"/>
            <a:ext cx="616530" cy="55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 flipV="1">
            <a:off x="9211880" y="4166811"/>
            <a:ext cx="616530" cy="55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 flipV="1">
            <a:off x="9211880" y="5184813"/>
            <a:ext cx="616530" cy="55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" name="Picture 2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29" y="2281458"/>
            <a:ext cx="5889143" cy="2320874"/>
          </a:xfrm>
          <a:prstGeom prst="rect">
            <a:avLst/>
          </a:prstGeom>
        </p:spPr>
      </p:pic>
      <p:sp>
        <p:nvSpPr>
          <p:cNvPr id="207" name="Left Brace 206"/>
          <p:cNvSpPr/>
          <p:nvPr/>
        </p:nvSpPr>
        <p:spPr>
          <a:xfrm rot="5400000">
            <a:off x="4404080" y="496963"/>
            <a:ext cx="374708" cy="3391785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Left Brace 207"/>
          <p:cNvSpPr/>
          <p:nvPr/>
        </p:nvSpPr>
        <p:spPr>
          <a:xfrm>
            <a:off x="2679407" y="2267562"/>
            <a:ext cx="300966" cy="232087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/>
          <p:cNvSpPr txBox="1"/>
          <p:nvPr/>
        </p:nvSpPr>
        <p:spPr>
          <a:xfrm>
            <a:off x="3973483" y="1556457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 X 28 = 784 </a:t>
            </a:r>
          </a:p>
        </p:txBody>
      </p:sp>
      <p:cxnSp>
        <p:nvCxnSpPr>
          <p:cNvPr id="210" name="Straight Arrow Connector 209"/>
          <p:cNvCxnSpPr>
            <a:endCxn id="39" idx="2"/>
          </p:cNvCxnSpPr>
          <p:nvPr/>
        </p:nvCxnSpPr>
        <p:spPr>
          <a:xfrm flipV="1">
            <a:off x="7467436" y="1684712"/>
            <a:ext cx="1162554" cy="164841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9" idx="6"/>
            <a:endCxn id="39" idx="2"/>
          </p:cNvCxnSpPr>
          <p:nvPr/>
        </p:nvCxnSpPr>
        <p:spPr>
          <a:xfrm flipV="1">
            <a:off x="7431576" y="1684712"/>
            <a:ext cx="1198414" cy="246655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>
            <a:stCxn id="52" idx="6"/>
            <a:endCxn id="39" idx="2"/>
          </p:cNvCxnSpPr>
          <p:nvPr/>
        </p:nvCxnSpPr>
        <p:spPr>
          <a:xfrm flipV="1">
            <a:off x="7484226" y="1684712"/>
            <a:ext cx="1145764" cy="350010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>
            <a:stCxn id="52" idx="6"/>
          </p:cNvCxnSpPr>
          <p:nvPr/>
        </p:nvCxnSpPr>
        <p:spPr>
          <a:xfrm flipV="1">
            <a:off x="7484226" y="5140658"/>
            <a:ext cx="1188713" cy="4415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>
            <a:stCxn id="52" idx="6"/>
            <a:endCxn id="10" idx="2"/>
          </p:cNvCxnSpPr>
          <p:nvPr/>
        </p:nvCxnSpPr>
        <p:spPr>
          <a:xfrm flipV="1">
            <a:off x="7484226" y="2546464"/>
            <a:ext cx="1147150" cy="263835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>
            <a:stCxn id="52" idx="6"/>
            <a:endCxn id="12" idx="2"/>
          </p:cNvCxnSpPr>
          <p:nvPr/>
        </p:nvCxnSpPr>
        <p:spPr>
          <a:xfrm flipV="1">
            <a:off x="7484226" y="4154042"/>
            <a:ext cx="1147150" cy="103077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>
            <a:stCxn id="52" idx="6"/>
            <a:endCxn id="11" idx="2"/>
          </p:cNvCxnSpPr>
          <p:nvPr/>
        </p:nvCxnSpPr>
        <p:spPr>
          <a:xfrm flipV="1">
            <a:off x="7484226" y="3350253"/>
            <a:ext cx="1147150" cy="18345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Rectangle 230"/>
          <p:cNvSpPr/>
          <p:nvPr/>
        </p:nvSpPr>
        <p:spPr>
          <a:xfrm>
            <a:off x="6931367" y="518955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784</a:t>
            </a:r>
          </a:p>
        </p:txBody>
      </p:sp>
      <p:cxnSp>
        <p:nvCxnSpPr>
          <p:cNvPr id="234" name="Straight Connector 233"/>
          <p:cNvCxnSpPr/>
          <p:nvPr/>
        </p:nvCxnSpPr>
        <p:spPr>
          <a:xfrm>
            <a:off x="9609273" y="4292715"/>
            <a:ext cx="0" cy="76481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54493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12234</TotalTime>
  <Words>273</Words>
  <Application>Microsoft Macintosh PowerPoint</Application>
  <PresentationFormat>Widescreen</PresentationFormat>
  <Paragraphs>99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Apple Chancery</vt:lpstr>
      <vt:lpstr>Arial</vt:lpstr>
      <vt:lpstr>Calibri</vt:lpstr>
      <vt:lpstr>Calibri Light</vt:lpstr>
      <vt:lpstr>Cambria Math</vt:lpstr>
      <vt:lpstr>Courier New</vt:lpstr>
      <vt:lpstr>Webdings</vt:lpstr>
      <vt:lpstr>Wingdings</vt:lpstr>
      <vt:lpstr>Retrospect</vt:lpstr>
      <vt:lpstr>Big Data Technology</vt:lpstr>
      <vt:lpstr>Outline</vt:lpstr>
      <vt:lpstr>Two important steps </vt:lpstr>
      <vt:lpstr>Machine Learning Model</vt:lpstr>
      <vt:lpstr>Neural Network</vt:lpstr>
      <vt:lpstr>Assessing Performance </vt:lpstr>
      <vt:lpstr>Bias and Variance</vt:lpstr>
      <vt:lpstr>Neural Network</vt:lpstr>
      <vt:lpstr>MNIST Number Detection Problem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Saliya</dc:creator>
  <cp:lastModifiedBy>Paul Rad</cp:lastModifiedBy>
  <cp:revision>606</cp:revision>
  <dcterms:created xsi:type="dcterms:W3CDTF">2015-01-31T16:20:13Z</dcterms:created>
  <dcterms:modified xsi:type="dcterms:W3CDTF">2018-04-12T15:49:24Z</dcterms:modified>
</cp:coreProperties>
</file>